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sldIdLst>
    <p:sldId id="256" r:id="rId2"/>
    <p:sldId id="257" r:id="rId3"/>
    <p:sldId id="258" r:id="rId4"/>
    <p:sldId id="261" r:id="rId5"/>
    <p:sldId id="259" r:id="rId6"/>
    <p:sldId id="260" r:id="rId7"/>
    <p:sldId id="263" r:id="rId8"/>
    <p:sldId id="264" r:id="rId9"/>
    <p:sldId id="266" r:id="rId10"/>
    <p:sldId id="267" r:id="rId11"/>
    <p:sldId id="265" r:id="rId12"/>
    <p:sldId id="269" r:id="rId13"/>
    <p:sldId id="268" r:id="rId14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91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png>
</file>

<file path=ppt/media/image12.gif>
</file>

<file path=ppt/media/image13.png>
</file>

<file path=ppt/media/image14.gif>
</file>

<file path=ppt/media/image15.png>
</file>

<file path=ppt/media/image16.gif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1/14/2024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161468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2129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9230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5282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414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1357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1/14/2024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009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1/14/2024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3613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1/14/2024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1379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1/14/2024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2379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0819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1/14/2024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218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1" r:id="rId6"/>
    <p:sldLayoutId id="2147483727" r:id="rId7"/>
    <p:sldLayoutId id="2147483728" r:id="rId8"/>
    <p:sldLayoutId id="2147483729" r:id="rId9"/>
    <p:sldLayoutId id="2147483730" r:id="rId10"/>
    <p:sldLayoutId id="214748373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://cybermoon.pl/wiedza/wspolrzedne_polskich_miast.html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6" name="Rectangle 1030">
            <a:extLst>
              <a:ext uri="{FF2B5EF4-FFF2-40B4-BE49-F238E27FC236}">
                <a16:creationId xmlns:a16="http://schemas.microsoft.com/office/drawing/2014/main" id="{2D6FBB9D-1CAA-4D05-AB33-BABDFE17B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38" name="Rectangle 1032">
            <a:extLst>
              <a:ext uri="{FF2B5EF4-FFF2-40B4-BE49-F238E27FC236}">
                <a16:creationId xmlns:a16="http://schemas.microsoft.com/office/drawing/2014/main" id="{04727B71-B4B6-4823-80A1-68C40B475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79A6DB05-9FB5-4B07-8675-74C23D4FD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37" name="Rectangle 1036">
            <a:extLst>
              <a:ext uri="{FF2B5EF4-FFF2-40B4-BE49-F238E27FC236}">
                <a16:creationId xmlns:a16="http://schemas.microsoft.com/office/drawing/2014/main" id="{0B9EE3F3-89B7-43C3-8651-C4C968309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36131371-8373-55C5-5B63-00A87194FA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1480" y="991443"/>
            <a:ext cx="4443154" cy="10878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400" b="1" dirty="0"/>
              <a:t>Problem </a:t>
            </a:r>
            <a:r>
              <a:rPr lang="en-US" sz="2400" b="1" dirty="0" err="1"/>
              <a:t>komiwojażera</a:t>
            </a:r>
            <a:r>
              <a:rPr lang="en-US" sz="2400" b="1" dirty="0"/>
              <a:t> </a:t>
            </a:r>
            <a:r>
              <a:rPr lang="en-US" sz="2400" dirty="0"/>
              <a:t>(ang. travelling salesman problem, TSP)</a:t>
            </a:r>
          </a:p>
        </p:txBody>
      </p:sp>
      <p:sp>
        <p:nvSpPr>
          <p:cNvPr id="1039" name="Rectangle 1038">
            <a:extLst>
              <a:ext uri="{FF2B5EF4-FFF2-40B4-BE49-F238E27FC236}">
                <a16:creationId xmlns:a16="http://schemas.microsoft.com/office/drawing/2014/main" id="{33AE4636-AEEC-45D6-84D4-7AC2DA48EC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1" name="Rectangle 1040">
            <a:extLst>
              <a:ext uri="{FF2B5EF4-FFF2-40B4-BE49-F238E27FC236}">
                <a16:creationId xmlns:a16="http://schemas.microsoft.com/office/drawing/2014/main" id="{8D9CE0F4-2EB2-4F1F-8AAC-DB3571D9F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5541"/>
            <a:ext cx="438912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07ED5770-7D74-F420-9547-FF67FAB0A29F}"/>
              </a:ext>
            </a:extLst>
          </p:cNvPr>
          <p:cNvSpPr txBox="1"/>
          <p:nvPr/>
        </p:nvSpPr>
        <p:spPr>
          <a:xfrm>
            <a:off x="411480" y="2684095"/>
            <a:ext cx="4443154" cy="34928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i="1" dirty="0" err="1"/>
              <a:t>Znając</a:t>
            </a:r>
            <a:r>
              <a:rPr lang="en-US" i="1" dirty="0"/>
              <a:t> </a:t>
            </a:r>
            <a:r>
              <a:rPr lang="en-US" i="1" dirty="0" err="1"/>
              <a:t>listę</a:t>
            </a:r>
            <a:r>
              <a:rPr lang="en-US" i="1" dirty="0"/>
              <a:t> </a:t>
            </a:r>
            <a:r>
              <a:rPr lang="en-US" i="1" dirty="0" err="1"/>
              <a:t>miast</a:t>
            </a:r>
            <a:r>
              <a:rPr lang="en-US" i="1" dirty="0"/>
              <a:t> </a:t>
            </a:r>
            <a:r>
              <a:rPr lang="en-US" i="1" dirty="0" err="1"/>
              <a:t>i</a:t>
            </a:r>
            <a:r>
              <a:rPr lang="en-US" i="1" dirty="0"/>
              <a:t> </a:t>
            </a:r>
            <a:r>
              <a:rPr lang="en-US" i="1" dirty="0" err="1"/>
              <a:t>odległości</a:t>
            </a:r>
            <a:r>
              <a:rPr lang="en-US" i="1" dirty="0"/>
              <a:t> </a:t>
            </a:r>
            <a:r>
              <a:rPr lang="en-US" i="1" dirty="0" err="1"/>
              <a:t>między</a:t>
            </a:r>
            <a:r>
              <a:rPr lang="en-US" i="1" dirty="0"/>
              <a:t> </a:t>
            </a:r>
            <a:r>
              <a:rPr lang="en-US" i="1" dirty="0" err="1"/>
              <a:t>nimi</a:t>
            </a:r>
            <a:r>
              <a:rPr lang="en-US" i="1" dirty="0"/>
              <a:t> </a:t>
            </a:r>
            <a:r>
              <a:rPr lang="en-US" i="1" dirty="0" err="1"/>
              <a:t>należy</a:t>
            </a:r>
            <a:r>
              <a:rPr lang="en-US" i="1" dirty="0"/>
              <a:t> </a:t>
            </a:r>
            <a:r>
              <a:rPr lang="en-US" i="1" dirty="0" err="1"/>
              <a:t>znaleźć</a:t>
            </a:r>
            <a:r>
              <a:rPr lang="en-US" i="1" dirty="0"/>
              <a:t> </a:t>
            </a:r>
            <a:r>
              <a:rPr lang="en-US" i="1" dirty="0" err="1"/>
              <a:t>najkrótszą</a:t>
            </a:r>
            <a:r>
              <a:rPr lang="en-US" i="1" dirty="0"/>
              <a:t> </a:t>
            </a:r>
            <a:r>
              <a:rPr lang="en-US" i="1" dirty="0" err="1"/>
              <a:t>możliwą</a:t>
            </a:r>
            <a:r>
              <a:rPr lang="en-US" i="1" dirty="0"/>
              <a:t> </a:t>
            </a:r>
            <a:r>
              <a:rPr lang="en-US" i="1" dirty="0" err="1"/>
              <a:t>trasę</a:t>
            </a:r>
            <a:r>
              <a:rPr lang="en-US" i="1" dirty="0"/>
              <a:t>, </a:t>
            </a:r>
            <a:r>
              <a:rPr lang="en-US" i="1" dirty="0" err="1"/>
              <a:t>która</a:t>
            </a:r>
            <a:r>
              <a:rPr lang="en-US" i="1" dirty="0"/>
              <a:t> </a:t>
            </a:r>
            <a:r>
              <a:rPr lang="en-US" b="0" i="1" dirty="0" err="1">
                <a:effectLst/>
              </a:rPr>
              <a:t>łączy</a:t>
            </a:r>
            <a:r>
              <a:rPr lang="en-US" b="0" i="1" dirty="0">
                <a:effectLst/>
              </a:rPr>
              <a:t> </a:t>
            </a:r>
            <a:r>
              <a:rPr lang="en-US" b="0" i="1" dirty="0" err="1">
                <a:effectLst/>
              </a:rPr>
              <a:t>wszystkie</a:t>
            </a:r>
            <a:r>
              <a:rPr lang="en-US" b="0" i="1" dirty="0">
                <a:effectLst/>
              </a:rPr>
              <a:t> </a:t>
            </a:r>
            <a:r>
              <a:rPr lang="en-US" b="0" i="1" dirty="0" err="1">
                <a:effectLst/>
              </a:rPr>
              <a:t>miasta</a:t>
            </a:r>
            <a:r>
              <a:rPr lang="en-US" b="0" i="1" dirty="0">
                <a:effectLst/>
              </a:rPr>
              <a:t>, </a:t>
            </a:r>
            <a:r>
              <a:rPr lang="en-US" b="0" i="1" dirty="0" err="1">
                <a:effectLst/>
              </a:rPr>
              <a:t>zaczyna</a:t>
            </a:r>
            <a:r>
              <a:rPr lang="en-US" b="0" i="1" dirty="0">
                <a:effectLst/>
              </a:rPr>
              <a:t> </a:t>
            </a:r>
            <a:r>
              <a:rPr lang="en-US" b="0" i="1" dirty="0" err="1">
                <a:effectLst/>
              </a:rPr>
              <a:t>się</a:t>
            </a:r>
            <a:r>
              <a:rPr lang="en-US" b="0" i="1" dirty="0">
                <a:effectLst/>
              </a:rPr>
              <a:t> </a:t>
            </a:r>
            <a:r>
              <a:rPr lang="en-US" b="0" i="1" dirty="0" err="1">
                <a:effectLst/>
              </a:rPr>
              <a:t>i</a:t>
            </a:r>
            <a:r>
              <a:rPr lang="en-US" b="0" i="1" dirty="0">
                <a:effectLst/>
              </a:rPr>
              <a:t> </a:t>
            </a:r>
            <a:r>
              <a:rPr lang="en-US" b="0" i="1" dirty="0" err="1">
                <a:effectLst/>
              </a:rPr>
              <a:t>kończy</a:t>
            </a:r>
            <a:r>
              <a:rPr lang="en-US" b="0" i="1" dirty="0">
                <a:effectLst/>
              </a:rPr>
              <a:t> w </a:t>
            </a:r>
            <a:r>
              <a:rPr lang="en-US" b="0" i="1" dirty="0" err="1">
                <a:effectLst/>
              </a:rPr>
              <a:t>określonym</a:t>
            </a:r>
            <a:r>
              <a:rPr lang="en-US" b="0" i="1" dirty="0">
                <a:effectLst/>
              </a:rPr>
              <a:t> </a:t>
            </a:r>
            <a:r>
              <a:rPr lang="en-US" b="0" i="1" dirty="0" err="1">
                <a:effectLst/>
              </a:rPr>
              <a:t>punkcie</a:t>
            </a:r>
            <a:r>
              <a:rPr lang="en-US" b="0" i="1" dirty="0">
                <a:effectLst/>
              </a:rPr>
              <a:t> </a:t>
            </a:r>
            <a:r>
              <a:rPr lang="en-US" b="0" i="1" dirty="0" err="1">
                <a:effectLst/>
              </a:rPr>
              <a:t>oraz</a:t>
            </a:r>
            <a:r>
              <a:rPr lang="en-US" b="0" i="1" dirty="0">
                <a:effectLst/>
              </a:rPr>
              <a:t> </a:t>
            </a:r>
            <a:r>
              <a:rPr lang="en-US" b="0" i="1" dirty="0" err="1">
                <a:effectLst/>
              </a:rPr>
              <a:t>przechodzi</a:t>
            </a:r>
            <a:r>
              <a:rPr lang="en-US" b="0" i="1" dirty="0">
                <a:effectLst/>
              </a:rPr>
              <a:t> </a:t>
            </a:r>
            <a:r>
              <a:rPr lang="en-US" b="0" i="1" dirty="0" err="1">
                <a:effectLst/>
              </a:rPr>
              <a:t>przez</a:t>
            </a:r>
            <a:r>
              <a:rPr lang="en-US" b="0" i="1" dirty="0">
                <a:effectLst/>
              </a:rPr>
              <a:t> </a:t>
            </a:r>
            <a:r>
              <a:rPr lang="en-US" b="0" i="1" dirty="0" err="1">
                <a:effectLst/>
              </a:rPr>
              <a:t>każde</a:t>
            </a:r>
            <a:r>
              <a:rPr lang="en-US" b="0" i="1" dirty="0">
                <a:effectLst/>
              </a:rPr>
              <a:t> </a:t>
            </a:r>
            <a:r>
              <a:rPr lang="en-US" b="0" i="1" dirty="0" err="1">
                <a:effectLst/>
              </a:rPr>
              <a:t>miasto</a:t>
            </a:r>
            <a:r>
              <a:rPr lang="en-US" b="0" i="1" dirty="0">
                <a:effectLst/>
              </a:rPr>
              <a:t> </a:t>
            </a:r>
            <a:r>
              <a:rPr lang="en-US" b="0" i="1" dirty="0" err="1">
                <a:effectLst/>
              </a:rPr>
              <a:t>tylko</a:t>
            </a:r>
            <a:r>
              <a:rPr lang="en-US" b="0" i="1" dirty="0">
                <a:effectLst/>
              </a:rPr>
              <a:t> </a:t>
            </a:r>
            <a:r>
              <a:rPr lang="en-US" b="0" i="1" dirty="0" err="1">
                <a:effectLst/>
              </a:rPr>
              <a:t>jeden</a:t>
            </a:r>
            <a:r>
              <a:rPr lang="en-US" b="0" i="1" dirty="0">
                <a:effectLst/>
              </a:rPr>
              <a:t> </a:t>
            </a:r>
            <a:r>
              <a:rPr lang="en-US" b="0" i="1" dirty="0" err="1">
                <a:effectLst/>
              </a:rPr>
              <a:t>raz</a:t>
            </a:r>
            <a:r>
              <a:rPr lang="en-US" b="0" i="1" dirty="0">
                <a:effectLst/>
              </a:rPr>
              <a:t>.</a:t>
            </a:r>
            <a:endParaRPr lang="en-US" i="1" dirty="0"/>
          </a:p>
        </p:txBody>
      </p:sp>
      <p:pic>
        <p:nvPicPr>
          <p:cNvPr id="1026" name="Picture 2" descr="Problem komiwojażera – Wikipedia, wolna encyklopedia">
            <a:extLst>
              <a:ext uri="{FF2B5EF4-FFF2-40B4-BE49-F238E27FC236}">
                <a16:creationId xmlns:a16="http://schemas.microsoft.com/office/drawing/2014/main" id="{2C78A0E9-DD50-65E3-419A-8D6A5ED2DC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629470" y="625683"/>
            <a:ext cx="5953115" cy="5551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pole tekstowe 5">
            <a:extLst>
              <a:ext uri="{FF2B5EF4-FFF2-40B4-BE49-F238E27FC236}">
                <a16:creationId xmlns:a16="http://schemas.microsoft.com/office/drawing/2014/main" id="{CEC44BA3-2D15-F1FF-B296-3E86C37F0C32}"/>
              </a:ext>
            </a:extLst>
          </p:cNvPr>
          <p:cNvSpPr txBox="1"/>
          <p:nvPr/>
        </p:nvSpPr>
        <p:spPr>
          <a:xfrm>
            <a:off x="411479" y="5187819"/>
            <a:ext cx="24726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400" dirty="0"/>
              <a:t>Złożoność O(n!)</a:t>
            </a:r>
          </a:p>
        </p:txBody>
      </p:sp>
    </p:spTree>
    <p:extLst>
      <p:ext uri="{BB962C8B-B14F-4D97-AF65-F5344CB8AC3E}">
        <p14:creationId xmlns:p14="http://schemas.microsoft.com/office/powerpoint/2010/main" val="19141164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B11D70B-4271-39F4-F6BE-87750140D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sz="3200" dirty="0"/>
              <a:t>Wyniki - wizualizacja</a:t>
            </a:r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58047364-9CEE-68FB-4AFD-8B8C66B01687}"/>
              </a:ext>
            </a:extLst>
          </p:cNvPr>
          <p:cNvSpPr txBox="1"/>
          <p:nvPr/>
        </p:nvSpPr>
        <p:spPr>
          <a:xfrm>
            <a:off x="6858000" y="2345635"/>
            <a:ext cx="19960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UHX – 200 miast</a:t>
            </a:r>
          </a:p>
          <a:p>
            <a:endParaRPr lang="pl-PL" dirty="0"/>
          </a:p>
        </p:txBody>
      </p:sp>
      <p:pic>
        <p:nvPicPr>
          <p:cNvPr id="5" name="Obraz 4" descr="Obraz zawierający mapa, linia, diagram, zrzut ekranu&#10;&#10;Opis wygenerowany automatycznie">
            <a:extLst>
              <a:ext uri="{FF2B5EF4-FFF2-40B4-BE49-F238E27FC236}">
                <a16:creationId xmlns:a16="http://schemas.microsoft.com/office/drawing/2014/main" id="{4BA4B931-2399-F1C2-5D49-4C15E8A80F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920" y="2129810"/>
            <a:ext cx="6096000" cy="4572000"/>
          </a:xfrm>
          <a:prstGeom prst="rect">
            <a:avLst/>
          </a:prstGeom>
        </p:spPr>
      </p:pic>
      <p:pic>
        <p:nvPicPr>
          <p:cNvPr id="9" name="Obraz 8" descr="Obraz zawierający tekst, diagram, linia, Wykres&#10;&#10;Opis wygenerowany automatycznie">
            <a:extLst>
              <a:ext uri="{FF2B5EF4-FFF2-40B4-BE49-F238E27FC236}">
                <a16:creationId xmlns:a16="http://schemas.microsoft.com/office/drawing/2014/main" id="{49348CA1-2022-D548-156F-B7550D5757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4920" y="2991966"/>
            <a:ext cx="4974685" cy="3731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8762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B11D70B-4271-39F4-F6BE-87750140D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sz="3200" dirty="0"/>
              <a:t>Wyniki – porównanie krzyżowań</a:t>
            </a:r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7DF96437-B8E9-2EBD-8B2A-A5A73249A7E1}"/>
              </a:ext>
            </a:extLst>
          </p:cNvPr>
          <p:cNvSpPr txBox="1"/>
          <p:nvPr/>
        </p:nvSpPr>
        <p:spPr>
          <a:xfrm>
            <a:off x="9372600" y="2828925"/>
            <a:ext cx="223330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Populacja – 400</a:t>
            </a:r>
          </a:p>
          <a:p>
            <a:r>
              <a:rPr lang="pl-PL" dirty="0"/>
              <a:t>Ilość miast – 150</a:t>
            </a:r>
          </a:p>
          <a:p>
            <a:r>
              <a:rPr lang="pl-PL" dirty="0"/>
              <a:t>Metoda turniejowa,</a:t>
            </a:r>
          </a:p>
          <a:p>
            <a:r>
              <a:rPr lang="pl-PL" dirty="0"/>
              <a:t>Mutacja – 0.01</a:t>
            </a:r>
          </a:p>
        </p:txBody>
      </p:sp>
      <p:pic>
        <p:nvPicPr>
          <p:cNvPr id="6" name="Obraz 5">
            <a:extLst>
              <a:ext uri="{FF2B5EF4-FFF2-40B4-BE49-F238E27FC236}">
                <a16:creationId xmlns:a16="http://schemas.microsoft.com/office/drawing/2014/main" id="{E3B63F4B-7B43-289C-6269-1C6DBD2CB7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66717"/>
            <a:ext cx="9031174" cy="4592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45013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B11D70B-4271-39F4-F6BE-87750140D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sz="3200" dirty="0"/>
              <a:t>Wyniki – porównanie krzyżowań</a:t>
            </a:r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7DF96437-B8E9-2EBD-8B2A-A5A73249A7E1}"/>
              </a:ext>
            </a:extLst>
          </p:cNvPr>
          <p:cNvSpPr txBox="1"/>
          <p:nvPr/>
        </p:nvSpPr>
        <p:spPr>
          <a:xfrm>
            <a:off x="9372600" y="2828925"/>
            <a:ext cx="223330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Populacja – 400</a:t>
            </a:r>
          </a:p>
          <a:p>
            <a:r>
              <a:rPr lang="pl-PL" dirty="0"/>
              <a:t>Ilość miast – 20</a:t>
            </a:r>
          </a:p>
          <a:p>
            <a:r>
              <a:rPr lang="pl-PL" dirty="0"/>
              <a:t>Metoda turniejowa,</a:t>
            </a:r>
          </a:p>
          <a:p>
            <a:r>
              <a:rPr lang="pl-PL" dirty="0"/>
              <a:t>Mutacja – 0.01</a:t>
            </a:r>
          </a:p>
        </p:txBody>
      </p:sp>
      <p:pic>
        <p:nvPicPr>
          <p:cNvPr id="6" name="Obraz 5" descr="Obraz zawierający tekst, diagram, linia, zrzut ekranu&#10;&#10;Opis wygenerowany automatycznie">
            <a:extLst>
              <a:ext uri="{FF2B5EF4-FFF2-40B4-BE49-F238E27FC236}">
                <a16:creationId xmlns:a16="http://schemas.microsoft.com/office/drawing/2014/main" id="{35741506-0BD5-D72D-3793-CB39D965487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99"/>
          <a:stretch/>
        </p:blipFill>
        <p:spPr>
          <a:xfrm>
            <a:off x="660229" y="2159329"/>
            <a:ext cx="6459861" cy="4539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6339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B11D70B-4271-39F4-F6BE-87750140D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sz="3200" dirty="0"/>
              <a:t>Wyniki – porównanie mutacji</a:t>
            </a:r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7DF96437-B8E9-2EBD-8B2A-A5A73249A7E1}"/>
              </a:ext>
            </a:extLst>
          </p:cNvPr>
          <p:cNvSpPr txBox="1"/>
          <p:nvPr/>
        </p:nvSpPr>
        <p:spPr>
          <a:xfrm>
            <a:off x="9372600" y="2828925"/>
            <a:ext cx="210506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Populacja – 200</a:t>
            </a:r>
          </a:p>
          <a:p>
            <a:r>
              <a:rPr lang="pl-PL" dirty="0"/>
              <a:t>Ilość miast – 25</a:t>
            </a:r>
          </a:p>
          <a:p>
            <a:r>
              <a:rPr lang="pl-PL" dirty="0"/>
              <a:t>Metoda ruletki,</a:t>
            </a:r>
          </a:p>
          <a:p>
            <a:r>
              <a:rPr lang="pl-PL" dirty="0"/>
              <a:t>Krzyżowanie - OX</a:t>
            </a:r>
          </a:p>
        </p:txBody>
      </p:sp>
      <p:pic>
        <p:nvPicPr>
          <p:cNvPr id="7" name="Obraz 6">
            <a:extLst>
              <a:ext uri="{FF2B5EF4-FFF2-40B4-BE49-F238E27FC236}">
                <a16:creationId xmlns:a16="http://schemas.microsoft.com/office/drawing/2014/main" id="{E3467A9A-2DA7-3F45-05EB-EEB44F1C0F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950" y="2200979"/>
            <a:ext cx="8620891" cy="4192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0389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2BF38EE-3C73-598C-8810-B361B336D1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sz="3200" dirty="0"/>
              <a:t>Reprezentacja/kodowanie</a:t>
            </a:r>
          </a:p>
        </p:txBody>
      </p:sp>
      <p:pic>
        <p:nvPicPr>
          <p:cNvPr id="9" name="Obraz 8">
            <a:extLst>
              <a:ext uri="{FF2B5EF4-FFF2-40B4-BE49-F238E27FC236}">
                <a16:creationId xmlns:a16="http://schemas.microsoft.com/office/drawing/2014/main" id="{5CC04942-DD61-5442-67F1-0FAE5A6D39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204" y="2252173"/>
            <a:ext cx="5364002" cy="3319952"/>
          </a:xfrm>
          <a:prstGeom prst="rect">
            <a:avLst/>
          </a:prstGeom>
        </p:spPr>
      </p:pic>
      <p:pic>
        <p:nvPicPr>
          <p:cNvPr id="11" name="Obraz 10">
            <a:extLst>
              <a:ext uri="{FF2B5EF4-FFF2-40B4-BE49-F238E27FC236}">
                <a16:creationId xmlns:a16="http://schemas.microsoft.com/office/drawing/2014/main" id="{75C7219A-3389-96FE-B29A-2424705221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3996" y="2252173"/>
            <a:ext cx="4081304" cy="1020327"/>
          </a:xfrm>
          <a:prstGeom prst="rect">
            <a:avLst/>
          </a:prstGeom>
        </p:spPr>
      </p:pic>
      <p:sp>
        <p:nvSpPr>
          <p:cNvPr id="12" name="pole tekstowe 11">
            <a:extLst>
              <a:ext uri="{FF2B5EF4-FFF2-40B4-BE49-F238E27FC236}">
                <a16:creationId xmlns:a16="http://schemas.microsoft.com/office/drawing/2014/main" id="{688D2C24-A106-4230-54E6-50A9293704A9}"/>
              </a:ext>
            </a:extLst>
          </p:cNvPr>
          <p:cNvSpPr txBox="1"/>
          <p:nvPr/>
        </p:nvSpPr>
        <p:spPr>
          <a:xfrm>
            <a:off x="1685925" y="5726750"/>
            <a:ext cx="23743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STSP (symetryczny)</a:t>
            </a:r>
          </a:p>
        </p:txBody>
      </p:sp>
    </p:spTree>
    <p:extLst>
      <p:ext uri="{BB962C8B-B14F-4D97-AF65-F5344CB8AC3E}">
        <p14:creationId xmlns:p14="http://schemas.microsoft.com/office/powerpoint/2010/main" val="28516812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2C583F0-BB1E-6BBB-2A2C-BC14E2094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sz="3200" dirty="0"/>
              <a:t>Selekcja</a:t>
            </a:r>
          </a:p>
        </p:txBody>
      </p:sp>
      <p:sp>
        <p:nvSpPr>
          <p:cNvPr id="4" name="pole tekstowe 3">
            <a:extLst>
              <a:ext uri="{FF2B5EF4-FFF2-40B4-BE49-F238E27FC236}">
                <a16:creationId xmlns:a16="http://schemas.microsoft.com/office/drawing/2014/main" id="{4F8539FF-3960-D978-6946-5E74B869E15D}"/>
              </a:ext>
            </a:extLst>
          </p:cNvPr>
          <p:cNvSpPr txBox="1"/>
          <p:nvPr/>
        </p:nvSpPr>
        <p:spPr>
          <a:xfrm>
            <a:off x="681136" y="2500604"/>
            <a:ext cx="8080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400" dirty="0"/>
              <a:t>Funkcja przystosowania = 1 / całkowita długość trasy</a:t>
            </a:r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488B59E4-2CD5-6A35-C43B-8872CD89AE2C}"/>
              </a:ext>
            </a:extLst>
          </p:cNvPr>
          <p:cNvSpPr txBox="1"/>
          <p:nvPr/>
        </p:nvSpPr>
        <p:spPr>
          <a:xfrm>
            <a:off x="681136" y="3867740"/>
            <a:ext cx="33403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2400" dirty="0"/>
              <a:t>Metoda ruletki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2400" dirty="0"/>
              <a:t>Metoda turniejowa</a:t>
            </a:r>
          </a:p>
        </p:txBody>
      </p:sp>
      <p:sp>
        <p:nvSpPr>
          <p:cNvPr id="6" name="pole tekstowe 5">
            <a:extLst>
              <a:ext uri="{FF2B5EF4-FFF2-40B4-BE49-F238E27FC236}">
                <a16:creationId xmlns:a16="http://schemas.microsoft.com/office/drawing/2014/main" id="{4277C5C3-D848-E507-E5B1-97D6E7F8AD8D}"/>
              </a:ext>
            </a:extLst>
          </p:cNvPr>
          <p:cNvSpPr txBox="1"/>
          <p:nvPr/>
        </p:nvSpPr>
        <p:spPr>
          <a:xfrm>
            <a:off x="681137" y="2942782"/>
            <a:ext cx="44101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i="1" dirty="0"/>
              <a:t>Krótsza trasa -&gt; lepsze przystosowanie</a:t>
            </a:r>
          </a:p>
        </p:txBody>
      </p:sp>
    </p:spTree>
    <p:extLst>
      <p:ext uri="{BB962C8B-B14F-4D97-AF65-F5344CB8AC3E}">
        <p14:creationId xmlns:p14="http://schemas.microsoft.com/office/powerpoint/2010/main" val="30329329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EAADE26-4A90-1C8A-E575-1614DC88C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sz="3200" dirty="0"/>
              <a:t>Krzyżowanie (ślepe)</a:t>
            </a:r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9C0767FC-F7CA-C1E9-C6EA-08DBD76257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565" y="2578434"/>
            <a:ext cx="3011787" cy="1925977"/>
          </a:xfrm>
          <a:prstGeom prst="rect">
            <a:avLst/>
          </a:prstGeom>
        </p:spPr>
      </p:pic>
      <p:sp>
        <p:nvSpPr>
          <p:cNvPr id="6" name="pole tekstowe 5">
            <a:extLst>
              <a:ext uri="{FF2B5EF4-FFF2-40B4-BE49-F238E27FC236}">
                <a16:creationId xmlns:a16="http://schemas.microsoft.com/office/drawing/2014/main" id="{C02507B4-6FBD-61A3-3902-013CB83BD3CE}"/>
              </a:ext>
            </a:extLst>
          </p:cNvPr>
          <p:cNvSpPr txBox="1"/>
          <p:nvPr/>
        </p:nvSpPr>
        <p:spPr>
          <a:xfrm>
            <a:off x="520565" y="4744796"/>
            <a:ext cx="28312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OX (</a:t>
            </a:r>
            <a:r>
              <a:rPr lang="pl-PL" dirty="0" err="1"/>
              <a:t>Ordered</a:t>
            </a:r>
            <a:r>
              <a:rPr lang="pl-PL" dirty="0"/>
              <a:t> </a:t>
            </a:r>
            <a:r>
              <a:rPr lang="pl-PL" dirty="0" err="1"/>
              <a:t>Crossover</a:t>
            </a:r>
            <a:r>
              <a:rPr lang="pl-PL" dirty="0"/>
              <a:t>)</a:t>
            </a:r>
          </a:p>
        </p:txBody>
      </p:sp>
      <p:pic>
        <p:nvPicPr>
          <p:cNvPr id="10" name="Obraz 9">
            <a:extLst>
              <a:ext uri="{FF2B5EF4-FFF2-40B4-BE49-F238E27FC236}">
                <a16:creationId xmlns:a16="http://schemas.microsoft.com/office/drawing/2014/main" id="{53709722-0967-DBA0-9D35-7FD0FA1F97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1838" y="2796426"/>
            <a:ext cx="4167083" cy="1639657"/>
          </a:xfrm>
          <a:prstGeom prst="rect">
            <a:avLst/>
          </a:prstGeom>
        </p:spPr>
      </p:pic>
      <p:pic>
        <p:nvPicPr>
          <p:cNvPr id="1026" name="Picture 2" descr="Cycle crossover (CX). | Download Scientific Diagram">
            <a:extLst>
              <a:ext uri="{FF2B5EF4-FFF2-40B4-BE49-F238E27FC236}">
                <a16:creationId xmlns:a16="http://schemas.microsoft.com/office/drawing/2014/main" id="{7AAB7401-9EA8-AD72-A5A7-897C70C7BB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0405" y="2728100"/>
            <a:ext cx="3822441" cy="17763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pole tekstowe 7">
            <a:extLst>
              <a:ext uri="{FF2B5EF4-FFF2-40B4-BE49-F238E27FC236}">
                <a16:creationId xmlns:a16="http://schemas.microsoft.com/office/drawing/2014/main" id="{E6A76623-8FE6-BF82-4A67-F81E5B0C3DB2}"/>
              </a:ext>
            </a:extLst>
          </p:cNvPr>
          <p:cNvSpPr txBox="1"/>
          <p:nvPr/>
        </p:nvSpPr>
        <p:spPr>
          <a:xfrm>
            <a:off x="3721120" y="4744796"/>
            <a:ext cx="39485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PMX (</a:t>
            </a:r>
            <a:r>
              <a:rPr lang="pl-PL" dirty="0" err="1"/>
              <a:t>Partially</a:t>
            </a:r>
            <a:r>
              <a:rPr lang="pl-PL" dirty="0"/>
              <a:t> </a:t>
            </a:r>
            <a:r>
              <a:rPr lang="pl-PL" dirty="0" err="1"/>
              <a:t>Matched</a:t>
            </a:r>
            <a:r>
              <a:rPr lang="pl-PL" dirty="0"/>
              <a:t> </a:t>
            </a:r>
            <a:r>
              <a:rPr lang="pl-PL" dirty="0" err="1"/>
              <a:t>Crossover</a:t>
            </a:r>
            <a:r>
              <a:rPr lang="pl-PL" dirty="0"/>
              <a:t>)</a:t>
            </a:r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4C29A43E-0AC2-FE6A-1019-2ACA52E6790C}"/>
              </a:ext>
            </a:extLst>
          </p:cNvPr>
          <p:cNvSpPr txBox="1"/>
          <p:nvPr/>
        </p:nvSpPr>
        <p:spPr>
          <a:xfrm>
            <a:off x="8361581" y="4702988"/>
            <a:ext cx="25170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CX (</a:t>
            </a:r>
            <a:r>
              <a:rPr lang="pl-PL" dirty="0" err="1"/>
              <a:t>Cycle</a:t>
            </a:r>
            <a:r>
              <a:rPr lang="pl-PL" dirty="0"/>
              <a:t> </a:t>
            </a:r>
            <a:r>
              <a:rPr lang="pl-PL" dirty="0" err="1"/>
              <a:t>Crossover</a:t>
            </a:r>
            <a:r>
              <a:rPr lang="pl-PL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1251397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EAADE26-4A90-1C8A-E575-1614DC88C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sz="3200" dirty="0"/>
              <a:t>Krzyżowanie (znające odległości)</a:t>
            </a:r>
          </a:p>
        </p:txBody>
      </p:sp>
      <p:sp>
        <p:nvSpPr>
          <p:cNvPr id="6" name="pole tekstowe 5">
            <a:extLst>
              <a:ext uri="{FF2B5EF4-FFF2-40B4-BE49-F238E27FC236}">
                <a16:creationId xmlns:a16="http://schemas.microsoft.com/office/drawing/2014/main" id="{C02507B4-6FBD-61A3-3902-013CB83BD3CE}"/>
              </a:ext>
            </a:extLst>
          </p:cNvPr>
          <p:cNvSpPr txBox="1"/>
          <p:nvPr/>
        </p:nvSpPr>
        <p:spPr>
          <a:xfrm>
            <a:off x="8141489" y="4668118"/>
            <a:ext cx="31422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MSCX (</a:t>
            </a:r>
            <a:r>
              <a:rPr lang="pl-PL" dirty="0" err="1"/>
              <a:t>Modified</a:t>
            </a:r>
            <a:r>
              <a:rPr lang="pl-PL" dirty="0"/>
              <a:t> </a:t>
            </a:r>
            <a:r>
              <a:rPr lang="pl-PL" dirty="0" err="1"/>
              <a:t>Sequential</a:t>
            </a:r>
            <a:endParaRPr lang="pl-PL" dirty="0"/>
          </a:p>
          <a:p>
            <a:r>
              <a:rPr lang="pl-PL" dirty="0"/>
              <a:t> </a:t>
            </a:r>
            <a:r>
              <a:rPr lang="pl-PL" dirty="0" err="1"/>
              <a:t>Constructive</a:t>
            </a:r>
            <a:r>
              <a:rPr lang="pl-PL" dirty="0"/>
              <a:t> </a:t>
            </a:r>
            <a:r>
              <a:rPr lang="pl-PL" dirty="0" err="1"/>
              <a:t>Crossover</a:t>
            </a:r>
            <a:r>
              <a:rPr lang="pl-PL" dirty="0"/>
              <a:t>)</a:t>
            </a:r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635B911A-3206-0E82-91BF-6068D3230114}"/>
              </a:ext>
            </a:extLst>
          </p:cNvPr>
          <p:cNvSpPr txBox="1"/>
          <p:nvPr/>
        </p:nvSpPr>
        <p:spPr>
          <a:xfrm>
            <a:off x="364001" y="4806619"/>
            <a:ext cx="27831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GX (</a:t>
            </a:r>
            <a:r>
              <a:rPr lang="pl-PL" dirty="0" err="1"/>
              <a:t>Greedy</a:t>
            </a:r>
            <a:r>
              <a:rPr lang="pl-PL" dirty="0"/>
              <a:t> </a:t>
            </a:r>
            <a:r>
              <a:rPr lang="pl-PL" dirty="0" err="1"/>
              <a:t>Crossover</a:t>
            </a:r>
            <a:r>
              <a:rPr lang="pl-PL" dirty="0"/>
              <a:t>)</a:t>
            </a:r>
          </a:p>
        </p:txBody>
      </p:sp>
      <p:sp>
        <p:nvSpPr>
          <p:cNvPr id="4" name="pole tekstowe 3">
            <a:extLst>
              <a:ext uri="{FF2B5EF4-FFF2-40B4-BE49-F238E27FC236}">
                <a16:creationId xmlns:a16="http://schemas.microsoft.com/office/drawing/2014/main" id="{99C54C9D-EC67-8C9C-6E5D-867B974EB07C}"/>
              </a:ext>
            </a:extLst>
          </p:cNvPr>
          <p:cNvSpPr txBox="1"/>
          <p:nvPr/>
        </p:nvSpPr>
        <p:spPr>
          <a:xfrm>
            <a:off x="4468479" y="4668119"/>
            <a:ext cx="23952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UHX (</a:t>
            </a:r>
            <a:r>
              <a:rPr lang="pl-PL" dirty="0" err="1"/>
              <a:t>Unnamed</a:t>
            </a:r>
            <a:r>
              <a:rPr lang="pl-PL" dirty="0"/>
              <a:t> </a:t>
            </a:r>
          </a:p>
          <a:p>
            <a:r>
              <a:rPr lang="pl-PL" dirty="0" err="1"/>
              <a:t>Heuristic</a:t>
            </a:r>
            <a:r>
              <a:rPr lang="pl-PL" dirty="0"/>
              <a:t> </a:t>
            </a:r>
            <a:r>
              <a:rPr lang="pl-PL" dirty="0" err="1"/>
              <a:t>Crossover</a:t>
            </a:r>
            <a:r>
              <a:rPr lang="pl-PL" dirty="0"/>
              <a:t>)</a:t>
            </a:r>
          </a:p>
        </p:txBody>
      </p:sp>
      <p:pic>
        <p:nvPicPr>
          <p:cNvPr id="9" name="Obraz 8">
            <a:extLst>
              <a:ext uri="{FF2B5EF4-FFF2-40B4-BE49-F238E27FC236}">
                <a16:creationId xmlns:a16="http://schemas.microsoft.com/office/drawing/2014/main" id="{FC4AC561-D4F6-0C40-D55A-A2CE8E2261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001" y="2929604"/>
            <a:ext cx="3671877" cy="1483776"/>
          </a:xfrm>
          <a:prstGeom prst="rect">
            <a:avLst/>
          </a:prstGeom>
        </p:spPr>
      </p:pic>
      <p:pic>
        <p:nvPicPr>
          <p:cNvPr id="13" name="Obraz 12">
            <a:extLst>
              <a:ext uri="{FF2B5EF4-FFF2-40B4-BE49-F238E27FC236}">
                <a16:creationId xmlns:a16="http://schemas.microsoft.com/office/drawing/2014/main" id="{7C15DE88-4609-EDD6-F554-C106D44D1D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8479" y="2384969"/>
            <a:ext cx="2674852" cy="2088061"/>
          </a:xfrm>
          <a:prstGeom prst="rect">
            <a:avLst/>
          </a:prstGeom>
        </p:spPr>
      </p:pic>
      <p:sp>
        <p:nvSpPr>
          <p:cNvPr id="15" name="pole tekstowe 14">
            <a:extLst>
              <a:ext uri="{FF2B5EF4-FFF2-40B4-BE49-F238E27FC236}">
                <a16:creationId xmlns:a16="http://schemas.microsoft.com/office/drawing/2014/main" id="{7F977B2B-64E9-E4AF-C351-99D5E17AC371}"/>
              </a:ext>
            </a:extLst>
          </p:cNvPr>
          <p:cNvSpPr txBox="1"/>
          <p:nvPr/>
        </p:nvSpPr>
        <p:spPr>
          <a:xfrm>
            <a:off x="364001" y="5864489"/>
            <a:ext cx="69723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dirty="0"/>
              <a:t>https://arxiv.org/pdf/2001.11590.pdf</a:t>
            </a:r>
          </a:p>
          <a:p>
            <a:r>
              <a:rPr lang="pl-PL" dirty="0"/>
              <a:t>https://arxiv.org/ftp/arxiv/papers/1504/1504.02590.pdf</a:t>
            </a:r>
          </a:p>
        </p:txBody>
      </p:sp>
      <p:pic>
        <p:nvPicPr>
          <p:cNvPr id="7" name="Obraz 6">
            <a:extLst>
              <a:ext uri="{FF2B5EF4-FFF2-40B4-BE49-F238E27FC236}">
                <a16:creationId xmlns:a16="http://schemas.microsoft.com/office/drawing/2014/main" id="{BAA74FE5-E877-C672-A386-62C1D1672D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3715" y="2531563"/>
            <a:ext cx="3951255" cy="1794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3867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B11D70B-4271-39F4-F6BE-87750140D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sz="3200" dirty="0"/>
              <a:t>Mutacja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835E089-7A0E-8A79-2074-D012B532DA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568" y="2825718"/>
            <a:ext cx="8776926" cy="1615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45114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B11D70B-4271-39F4-F6BE-87750140D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sz="3200" dirty="0"/>
              <a:t>Mapa Polski</a:t>
            </a:r>
          </a:p>
        </p:txBody>
      </p:sp>
      <p:sp>
        <p:nvSpPr>
          <p:cNvPr id="4" name="pole tekstowe 3">
            <a:extLst>
              <a:ext uri="{FF2B5EF4-FFF2-40B4-BE49-F238E27FC236}">
                <a16:creationId xmlns:a16="http://schemas.microsoft.com/office/drawing/2014/main" id="{5F72BD7C-6C52-F226-A192-5DF1006609AF}"/>
              </a:ext>
            </a:extLst>
          </p:cNvPr>
          <p:cNvSpPr txBox="1"/>
          <p:nvPr/>
        </p:nvSpPr>
        <p:spPr>
          <a:xfrm>
            <a:off x="6096000" y="2643970"/>
            <a:ext cx="513417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dirty="0"/>
              <a:t>Miasta: </a:t>
            </a:r>
            <a:r>
              <a:rPr lang="pl-PL" dirty="0">
                <a:hlinkClick r:id="rId2"/>
              </a:rPr>
              <a:t>http://cybermoon.pl/wiedza/wspolrzedne_polskich_miast.html</a:t>
            </a:r>
            <a:endParaRPr lang="pl-PL" dirty="0"/>
          </a:p>
          <a:p>
            <a:r>
              <a:rPr lang="pl-PL" dirty="0"/>
              <a:t>Granice:</a:t>
            </a:r>
          </a:p>
          <a:p>
            <a:r>
              <a:rPr lang="pl-PL" dirty="0"/>
              <a:t>https://www.geoportal.gov.pl/pl/dane/panstwowy-rejestr-granic-prg/</a:t>
            </a:r>
          </a:p>
        </p:txBody>
      </p:sp>
      <p:pic>
        <p:nvPicPr>
          <p:cNvPr id="6" name="Obraz 5">
            <a:extLst>
              <a:ext uri="{FF2B5EF4-FFF2-40B4-BE49-F238E27FC236}">
                <a16:creationId xmlns:a16="http://schemas.microsoft.com/office/drawing/2014/main" id="{C59EEAF5-7172-9438-FB65-F488212839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961" y="2158193"/>
            <a:ext cx="5402914" cy="4480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5900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Obraz 7" descr="Obraz zawierający diagram, tekst, mapa&#10;&#10;Opis wygenerowany automatycznie">
            <a:extLst>
              <a:ext uri="{FF2B5EF4-FFF2-40B4-BE49-F238E27FC236}">
                <a16:creationId xmlns:a16="http://schemas.microsoft.com/office/drawing/2014/main" id="{0E1A519D-E3AB-77DA-9854-95548AB563F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18" b="6436"/>
          <a:stretch/>
        </p:blipFill>
        <p:spPr>
          <a:xfrm>
            <a:off x="725864" y="2074848"/>
            <a:ext cx="5520301" cy="4634065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8B11D70B-4271-39F4-F6BE-87750140D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sz="3200" dirty="0"/>
              <a:t>Wyniki - wizualizacja</a:t>
            </a:r>
          </a:p>
        </p:txBody>
      </p:sp>
      <p:pic>
        <p:nvPicPr>
          <p:cNvPr id="10" name="Obraz 9" descr="Obraz zawierający tekst, diagram, linia, Wykres&#10;&#10;Opis wygenerowany automatycznie">
            <a:extLst>
              <a:ext uri="{FF2B5EF4-FFF2-40B4-BE49-F238E27FC236}">
                <a16:creationId xmlns:a16="http://schemas.microsoft.com/office/drawing/2014/main" id="{91351111-1751-30F2-61A3-5CFE6C1CBF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6165" y="2856998"/>
            <a:ext cx="5135885" cy="3851914"/>
          </a:xfrm>
          <a:prstGeom prst="rect">
            <a:avLst/>
          </a:prstGeom>
        </p:spPr>
      </p:pic>
      <p:sp>
        <p:nvSpPr>
          <p:cNvPr id="11" name="pole tekstowe 10">
            <a:extLst>
              <a:ext uri="{FF2B5EF4-FFF2-40B4-BE49-F238E27FC236}">
                <a16:creationId xmlns:a16="http://schemas.microsoft.com/office/drawing/2014/main" id="{28154807-2BF5-533A-5E4F-AE9B9AAF9761}"/>
              </a:ext>
            </a:extLst>
          </p:cNvPr>
          <p:cNvSpPr txBox="1"/>
          <p:nvPr/>
        </p:nvSpPr>
        <p:spPr>
          <a:xfrm>
            <a:off x="6858000" y="2345635"/>
            <a:ext cx="18678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PMX – 40 miast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4175063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B11D70B-4271-39F4-F6BE-87750140D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sz="3200" dirty="0"/>
              <a:t>Wyniki - wizualizacja</a:t>
            </a:r>
          </a:p>
        </p:txBody>
      </p:sp>
      <p:pic>
        <p:nvPicPr>
          <p:cNvPr id="4" name="Obraz 3" descr="Obraz zawierający diagram, mapa, tekst">
            <a:extLst>
              <a:ext uri="{FF2B5EF4-FFF2-40B4-BE49-F238E27FC236}">
                <a16:creationId xmlns:a16="http://schemas.microsoft.com/office/drawing/2014/main" id="{7FCA0A7C-DFCF-3FFC-BBB8-A715328A7D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86" b="7773"/>
          <a:stretch/>
        </p:blipFill>
        <p:spPr>
          <a:xfrm>
            <a:off x="697584" y="2117004"/>
            <a:ext cx="5502048" cy="4519466"/>
          </a:xfrm>
          <a:prstGeom prst="rect">
            <a:avLst/>
          </a:prstGeom>
        </p:spPr>
      </p:pic>
      <p:pic>
        <p:nvPicPr>
          <p:cNvPr id="6" name="Obraz 5" descr="Obraz zawierający tekst, zrzut ekranu, diagram, linia&#10;&#10;Opis wygenerowany automatycznie">
            <a:extLst>
              <a:ext uri="{FF2B5EF4-FFF2-40B4-BE49-F238E27FC236}">
                <a16:creationId xmlns:a16="http://schemas.microsoft.com/office/drawing/2014/main" id="{7F7A432A-6C49-9A09-14FC-648C253316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3093" y="2837469"/>
            <a:ext cx="4926211" cy="3694658"/>
          </a:xfrm>
          <a:prstGeom prst="rect">
            <a:avLst/>
          </a:prstGeom>
        </p:spPr>
      </p:pic>
      <p:sp>
        <p:nvSpPr>
          <p:cNvPr id="7" name="pole tekstowe 6">
            <a:extLst>
              <a:ext uri="{FF2B5EF4-FFF2-40B4-BE49-F238E27FC236}">
                <a16:creationId xmlns:a16="http://schemas.microsoft.com/office/drawing/2014/main" id="{58047364-9CEE-68FB-4AFD-8B8C66B01687}"/>
              </a:ext>
            </a:extLst>
          </p:cNvPr>
          <p:cNvSpPr txBox="1"/>
          <p:nvPr/>
        </p:nvSpPr>
        <p:spPr>
          <a:xfrm>
            <a:off x="6858000" y="2345635"/>
            <a:ext cx="16946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GX – 40 miast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663932410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ccentBoxVTI">
      <a:dk1>
        <a:srgbClr val="000000"/>
      </a:dk1>
      <a:lt1>
        <a:sysClr val="window" lastClr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Avenir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4510</TotalTime>
  <Words>255</Words>
  <Application>Microsoft Office PowerPoint</Application>
  <PresentationFormat>Panoramiczny</PresentationFormat>
  <Paragraphs>48</Paragraphs>
  <Slides>13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3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13</vt:i4>
      </vt:variant>
    </vt:vector>
  </HeadingPairs>
  <TitlesOfParts>
    <vt:vector size="17" baseType="lpstr">
      <vt:lpstr>Arial</vt:lpstr>
      <vt:lpstr>Calibri</vt:lpstr>
      <vt:lpstr>Neue Haas Grotesk Text Pro</vt:lpstr>
      <vt:lpstr>AccentBoxVTI</vt:lpstr>
      <vt:lpstr>Problem komiwojażera (ang. travelling salesman problem, TSP)</vt:lpstr>
      <vt:lpstr>Reprezentacja/kodowanie</vt:lpstr>
      <vt:lpstr>Selekcja</vt:lpstr>
      <vt:lpstr>Krzyżowanie (ślepe)</vt:lpstr>
      <vt:lpstr>Krzyżowanie (znające odległości)</vt:lpstr>
      <vt:lpstr>Mutacja</vt:lpstr>
      <vt:lpstr>Mapa Polski</vt:lpstr>
      <vt:lpstr>Wyniki - wizualizacja</vt:lpstr>
      <vt:lpstr>Wyniki - wizualizacja</vt:lpstr>
      <vt:lpstr>Wyniki - wizualizacja</vt:lpstr>
      <vt:lpstr>Wyniki – porównanie krzyżowań</vt:lpstr>
      <vt:lpstr>Wyniki – porównanie krzyżowań</vt:lpstr>
      <vt:lpstr>Wyniki – porównanie mutacji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Problem komiwojażera (ang. travelling salesman problem, TSP)</dc:title>
  <dc:creator>Kamil Eliaszuk</dc:creator>
  <cp:lastModifiedBy>Kamil Eliaszuk</cp:lastModifiedBy>
  <cp:revision>5</cp:revision>
  <dcterms:created xsi:type="dcterms:W3CDTF">2023-11-09T17:25:33Z</dcterms:created>
  <dcterms:modified xsi:type="dcterms:W3CDTF">2024-01-14T12:25:25Z</dcterms:modified>
</cp:coreProperties>
</file>

<file path=docProps/thumbnail.jpeg>
</file>